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7" r:id="rId7"/>
    <p:sldId id="264" r:id="rId8"/>
    <p:sldId id="266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2F4C-0347-4F61-A180-D3C55E03638A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638F8-A8C3-4490-AA02-DA43142400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5478-711F-4662-ABEF-46F4C96950BD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00A8-9504-432F-B2D6-BF4BFCA6D2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1EA20-D7C9-463F-82FE-FFFEE5719852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E487B-585A-45CE-BC4C-5CDB9887B2D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13528-0CA7-4B7E-8D5F-1F33CBB68490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C2192-270A-48F7-AD92-559EB85C3B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2ADE-1123-4008-95D5-56BCCB675B3E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3539D-F2BD-4F45-934C-31A3D6DAB8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A6C85-1E0D-4546-B34B-E947482B50EC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9C00-6C50-42B5-96D9-EF752FB5DE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581DB-5E6A-477F-AD58-EECBA0A86BB5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B15F-2F37-4E97-A835-DC8B1E6B67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7CE7-938C-49A2-9E2F-DFCB3FBC0BED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6F71-6EAA-4214-A484-871545ABC8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832B-2CFB-4BDF-9925-B581260B81CD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77723-082E-46BB-A2FF-B8DF8F7C4B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78BB5-C35E-4BA9-A17D-06BD72F0059B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6D7E5-05ED-4356-8597-D1E20DEF28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7A4-6CE7-460F-A63D-A767D6294364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0770-4D41-45AA-936D-115D88C11A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8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E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B8834B-89C5-48AD-9954-EDC02A3BA58A}" type="datetimeFigureOut">
              <a:rPr lang="es-ES"/>
              <a:pPr>
                <a:defRPr/>
              </a:pPr>
              <a:t>18/12/2012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817F7A-D61E-433C-A65E-590C55D894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fapacocandel.wordpress.com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/>
          </a:p>
        </p:txBody>
      </p:sp>
      <p:sp>
        <p:nvSpPr>
          <p:cNvPr id="1331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smtClean="0"/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538163"/>
            <a:ext cx="6319837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225" y="0"/>
            <a:ext cx="21367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328613" y="115888"/>
            <a:ext cx="7772400" cy="1470025"/>
          </a:xfrm>
        </p:spPr>
        <p:txBody>
          <a:bodyPr/>
          <a:lstStyle/>
          <a:p>
            <a:pPr algn="l"/>
            <a:r>
              <a:rPr lang="es-ES" sz="6600" smtClean="0"/>
              <a:t>QUÈ ÉS LA LOMCE?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50825" y="2349500"/>
            <a:ext cx="828198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500">
                <a:latin typeface="Calibri" pitchFamily="34" charset="0"/>
              </a:rPr>
              <a:t>LOMCE, és una </a:t>
            </a:r>
            <a:r>
              <a:rPr lang="ca-ES" sz="2500" b="1">
                <a:latin typeface="Calibri" pitchFamily="34" charset="0"/>
              </a:rPr>
              <a:t>llei</a:t>
            </a:r>
            <a:r>
              <a:rPr lang="ca-ES" sz="2500">
                <a:latin typeface="Calibri" pitchFamily="34" charset="0"/>
              </a:rPr>
              <a:t> que ha estat elaborada per persones alienes al món de l’educació, </a:t>
            </a:r>
            <a:r>
              <a:rPr lang="ca-ES" sz="2500" b="1">
                <a:latin typeface="Calibri" pitchFamily="34" charset="0"/>
              </a:rPr>
              <a:t>sense el consens o aprovació dels experts en la matèria</a:t>
            </a:r>
            <a:r>
              <a:rPr lang="ca-ES" sz="2500">
                <a:latin typeface="Calibri" pitchFamily="34" charset="0"/>
              </a:rPr>
              <a:t>.</a:t>
            </a:r>
          </a:p>
          <a:p>
            <a:pPr algn="just"/>
            <a:endParaRPr lang="ca-ES" sz="2500">
              <a:latin typeface="Calibri" pitchFamily="34" charset="0"/>
            </a:endParaRPr>
          </a:p>
          <a:p>
            <a:pPr algn="just"/>
            <a:r>
              <a:rPr lang="ca-ES" sz="2500">
                <a:latin typeface="Calibri" pitchFamily="34" charset="0"/>
              </a:rPr>
              <a:t>Criticada durament per pedagogs, professors i experts en educació.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63538" y="5876925"/>
            <a:ext cx="81692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500" b="1">
                <a:solidFill>
                  <a:srgbClr val="FF0000"/>
                </a:solidFill>
                <a:latin typeface="Calibri" pitchFamily="34" charset="0"/>
              </a:rPr>
              <a:t>Aquesta llei afectarà a l’educació i al futur dels nostres fills. </a:t>
            </a:r>
            <a:endParaRPr lang="es-ES" sz="25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 txBox="1">
            <a:spLocks/>
          </p:cNvSpPr>
          <p:nvPr/>
        </p:nvSpPr>
        <p:spPr bwMode="auto">
          <a:xfrm>
            <a:off x="255588" y="1158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4500">
                <a:latin typeface="Calibri" pitchFamily="34" charset="0"/>
              </a:rPr>
              <a:t>PERQUÈ ESTEM EN CONTRA?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50825" y="2349500"/>
            <a:ext cx="85693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500">
                <a:latin typeface="Calibri" pitchFamily="34" charset="0"/>
              </a:rPr>
              <a:t>Es fomentarà la competitivitat entre centres i alumnes, amb desigualtat de recursos. </a:t>
            </a:r>
          </a:p>
          <a:p>
            <a:pPr algn="just"/>
            <a:endParaRPr lang="ca-ES" sz="2500">
              <a:latin typeface="Calibri" pitchFamily="34" charset="0"/>
            </a:endParaRPr>
          </a:p>
          <a:p>
            <a:pPr algn="just"/>
            <a:r>
              <a:rPr lang="ca-ES" sz="2500">
                <a:latin typeface="Calibri" pitchFamily="34" charset="0"/>
              </a:rPr>
              <a:t>Finalitat clara cap a una </a:t>
            </a:r>
            <a:r>
              <a:rPr lang="ca-ES" sz="2500" b="1">
                <a:latin typeface="Calibri" pitchFamily="34" charset="0"/>
              </a:rPr>
              <a:t>mercantilització de l’educació.</a:t>
            </a:r>
          </a:p>
          <a:p>
            <a:endParaRPr lang="ca-ES" sz="2500" b="1">
              <a:latin typeface="Calibri" pitchFamily="34" charset="0"/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225" y="0"/>
            <a:ext cx="21367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363538" y="5765800"/>
            <a:ext cx="84566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400" b="1">
                <a:solidFill>
                  <a:srgbClr val="FF0000"/>
                </a:solidFill>
                <a:latin typeface="Calibri" pitchFamily="34" charset="0"/>
              </a:rPr>
              <a:t>El model educatiu es basarà en principis purament econòmics</a:t>
            </a:r>
            <a:endParaRPr lang="es-ES" sz="23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250825" y="1341438"/>
            <a:ext cx="8458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000" b="1" u="sng">
                <a:latin typeface="Calibri" pitchFamily="34" charset="0"/>
              </a:rPr>
              <a:t>Privatització de l’educació</a:t>
            </a:r>
            <a:endParaRPr lang="es-ES" sz="3000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 txBox="1">
            <a:spLocks/>
          </p:cNvSpPr>
          <p:nvPr/>
        </p:nvSpPr>
        <p:spPr bwMode="auto">
          <a:xfrm>
            <a:off x="255588" y="1158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4500">
                <a:latin typeface="Calibri" pitchFamily="34" charset="0"/>
              </a:rPr>
              <a:t>PERQUÈ ESTEM EN CONTRA?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50825" y="2060575"/>
            <a:ext cx="8569325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285750" algn="just">
              <a:buFont typeface="Arial" charset="0"/>
              <a:buChar char="•"/>
            </a:pPr>
            <a:r>
              <a:rPr lang="ca-ES" sz="2300" b="1">
                <a:latin typeface="Calibri" pitchFamily="34" charset="0"/>
              </a:rPr>
              <a:t>Necessitats educatives</a:t>
            </a:r>
            <a:r>
              <a:rPr lang="ca-ES" sz="2300">
                <a:latin typeface="Calibri" pitchFamily="34" charset="0"/>
              </a:rPr>
              <a:t> (siguin discapacitats o artístiques.) </a:t>
            </a:r>
            <a:r>
              <a:rPr lang="ca-ES" sz="2300" b="1">
                <a:latin typeface="Calibri" pitchFamily="34" charset="0"/>
              </a:rPr>
              <a:t>no seran gratuïtes</a:t>
            </a:r>
            <a:r>
              <a:rPr lang="ca-ES" sz="2300">
                <a:latin typeface="Calibri" pitchFamily="34" charset="0"/>
              </a:rPr>
              <a:t>.</a:t>
            </a:r>
          </a:p>
          <a:p>
            <a:pPr marL="285750" lvl="1" indent="-285750" algn="just">
              <a:buFont typeface="Arial" charset="0"/>
              <a:buChar char="•"/>
            </a:pPr>
            <a:r>
              <a:rPr lang="ca-ES" sz="2300" b="1">
                <a:latin typeface="Calibri" pitchFamily="34" charset="0"/>
              </a:rPr>
              <a:t>FP Bàsica: </a:t>
            </a:r>
            <a:r>
              <a:rPr lang="ca-ES" sz="2300">
                <a:latin typeface="Calibri" pitchFamily="34" charset="0"/>
              </a:rPr>
              <a:t>podrà ser concertada i </a:t>
            </a:r>
            <a:r>
              <a:rPr lang="ca-ES" sz="2300" b="1">
                <a:latin typeface="Calibri" pitchFamily="34" charset="0"/>
              </a:rPr>
              <a:t>no proporcionarà el Graduat Escolar </a:t>
            </a:r>
            <a:r>
              <a:rPr lang="ca-ES" sz="2300">
                <a:latin typeface="Calibri" pitchFamily="34" charset="0"/>
              </a:rPr>
              <a:t>(només un certificat)</a:t>
            </a:r>
          </a:p>
          <a:p>
            <a:pPr marL="285750" lvl="1" indent="-285750" algn="just">
              <a:buFont typeface="Arial" charset="0"/>
              <a:buChar char="•"/>
            </a:pPr>
            <a:r>
              <a:rPr lang="ca-ES" sz="2300" b="1">
                <a:latin typeface="Calibri" pitchFamily="34" charset="0"/>
              </a:rPr>
              <a:t>S’elimina la selectivitat </a:t>
            </a:r>
            <a:r>
              <a:rPr lang="ca-ES" sz="2300">
                <a:latin typeface="Calibri" pitchFamily="34" charset="0"/>
              </a:rPr>
              <a:t>i el </a:t>
            </a:r>
            <a:r>
              <a:rPr lang="ca-ES" sz="2300" b="1">
                <a:latin typeface="Calibri" pitchFamily="34" charset="0"/>
              </a:rPr>
              <a:t>criteri d’accés a les universitats és decidit per cada una d’elles.</a:t>
            </a:r>
          </a:p>
          <a:p>
            <a:pPr marL="285750" lvl="1" indent="-285750" algn="just">
              <a:buFont typeface="Arial" charset="0"/>
              <a:buChar char="•"/>
            </a:pPr>
            <a:r>
              <a:rPr lang="ca-ES" sz="2300" b="1">
                <a:latin typeface="Calibri" pitchFamily="34" charset="0"/>
              </a:rPr>
              <a:t>Subvencions</a:t>
            </a:r>
            <a:r>
              <a:rPr lang="ca-ES" sz="2300">
                <a:latin typeface="Calibri" pitchFamily="34" charset="0"/>
              </a:rPr>
              <a:t> per les escoles concertades que </a:t>
            </a:r>
            <a:r>
              <a:rPr lang="ca-ES" sz="2300" b="1">
                <a:latin typeface="Calibri" pitchFamily="34" charset="0"/>
              </a:rPr>
              <a:t>discriminen per sexe</a:t>
            </a:r>
          </a:p>
          <a:p>
            <a:pPr marL="285750" lvl="1" indent="-285750" algn="just">
              <a:buFont typeface="Arial" charset="0"/>
              <a:buChar char="•"/>
            </a:pPr>
            <a:r>
              <a:rPr lang="ca-ES" sz="2300" b="1">
                <a:latin typeface="Calibri" pitchFamily="34" charset="0"/>
              </a:rPr>
              <a:t>Retirada</a:t>
            </a:r>
            <a:r>
              <a:rPr lang="ca-ES" sz="2300">
                <a:latin typeface="Calibri" pitchFamily="34" charset="0"/>
              </a:rPr>
              <a:t> de </a:t>
            </a:r>
            <a:r>
              <a:rPr lang="ca-ES" sz="2300" b="1">
                <a:latin typeface="Calibri" pitchFamily="34" charset="0"/>
              </a:rPr>
              <a:t>recursos</a:t>
            </a:r>
            <a:r>
              <a:rPr lang="ca-ES" sz="2300">
                <a:latin typeface="Calibri" pitchFamily="34" charset="0"/>
              </a:rPr>
              <a:t> als centres que no assoleixin els objectius: rendició de comptes.</a:t>
            </a:r>
            <a:endParaRPr lang="ca-ES" sz="2300" b="1">
              <a:latin typeface="Calibri" pitchFamily="34" charset="0"/>
            </a:endParaRPr>
          </a:p>
        </p:txBody>
      </p:sp>
      <p:pic>
        <p:nvPicPr>
          <p:cNvPr id="16387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225" y="0"/>
            <a:ext cx="21367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13"/>
          <p:cNvSpPr>
            <a:spLocks noChangeArrowheads="1"/>
          </p:cNvSpPr>
          <p:nvPr/>
        </p:nvSpPr>
        <p:spPr bwMode="auto">
          <a:xfrm>
            <a:off x="250825" y="1341438"/>
            <a:ext cx="845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800" b="1" u="sng">
                <a:latin typeface="Calibri" pitchFamily="34" charset="0"/>
              </a:rPr>
              <a:t>Agreujament de les desigualtats</a:t>
            </a:r>
            <a:r>
              <a:rPr lang="ca-ES" sz="2800" u="sng">
                <a:latin typeface="Calibri" pitchFamily="34" charset="0"/>
              </a:rPr>
              <a:t> </a:t>
            </a:r>
            <a:endParaRPr lang="es-ES" sz="2800" u="sng">
              <a:latin typeface="Calibri" pitchFamily="34" charset="0"/>
            </a:endParaRP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63538" y="5653088"/>
            <a:ext cx="84566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300" b="1">
                <a:solidFill>
                  <a:srgbClr val="FF0000"/>
                </a:solidFill>
                <a:latin typeface="Calibri" pitchFamily="34" charset="0"/>
              </a:rPr>
              <a:t>Els centres escolars seran com empreses on hauran de lluitar per no perdre els recursos de l’Administració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255588" y="873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4500">
                <a:latin typeface="Calibri" pitchFamily="34" charset="0"/>
              </a:rPr>
              <a:t>PERQUÈ ESTEM EN CONTRA?</a:t>
            </a:r>
          </a:p>
        </p:txBody>
      </p:sp>
      <p:pic>
        <p:nvPicPr>
          <p:cNvPr id="17410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225" y="0"/>
            <a:ext cx="21367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250825" y="1341438"/>
            <a:ext cx="845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800" b="1" u="sng">
                <a:latin typeface="Calibri" pitchFamily="34" charset="0"/>
              </a:rPr>
              <a:t>Continguts curriculars</a:t>
            </a:r>
            <a:endParaRPr lang="es-ES" sz="2800" u="sng">
              <a:latin typeface="Calibri" pitchFamily="34" charset="0"/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363538" y="5653088"/>
            <a:ext cx="84566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300" b="1">
                <a:solidFill>
                  <a:srgbClr val="FF0000"/>
                </a:solidFill>
                <a:latin typeface="Calibri" pitchFamily="34" charset="0"/>
              </a:rPr>
              <a:t>Preparar als alumnes per obtenir bons resultats per una prova, no vol dir el mateix que aprendre.</a:t>
            </a:r>
            <a:endParaRPr lang="ca-ES" sz="23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825" y="1916113"/>
            <a:ext cx="8569325" cy="278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500" dirty="0">
                <a:latin typeface="+mn-lt"/>
                <a:cs typeface="+mn-cs"/>
              </a:rPr>
              <a:t>Desapareixen assignatures com: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500" i="1" dirty="0">
                <a:latin typeface="+mn-lt"/>
                <a:cs typeface="+mn-cs"/>
              </a:rPr>
              <a:t>Coneixement del Medi</a:t>
            </a:r>
            <a:r>
              <a:rPr lang="ca-ES" sz="2500" dirty="0">
                <a:latin typeface="+mn-lt"/>
                <a:cs typeface="+mn-cs"/>
              </a:rPr>
              <a:t>: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500" i="1" dirty="0">
                <a:latin typeface="+mn-lt"/>
                <a:cs typeface="+mn-cs"/>
              </a:rPr>
              <a:t>Història Contemporànea</a:t>
            </a:r>
            <a:endParaRPr lang="ca-ES" sz="2500" b="1" dirty="0">
              <a:latin typeface="+mn-lt"/>
              <a:cs typeface="+mn-cs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500" i="1" dirty="0">
                <a:latin typeface="+mn-lt"/>
                <a:cs typeface="+mn-cs"/>
              </a:rPr>
              <a:t>Educació per la ciutadania</a:t>
            </a:r>
            <a:endParaRPr lang="ca-ES" sz="2500" b="1" i="1" dirty="0">
              <a:latin typeface="+mn-lt"/>
              <a:cs typeface="+mn-cs"/>
            </a:endParaRPr>
          </a:p>
          <a:p>
            <a:pPr marL="366713" lvl="1" indent="-366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500" dirty="0">
                <a:latin typeface="+mn-lt"/>
                <a:cs typeface="+mn-cs"/>
              </a:rPr>
              <a:t>S’incorpora la religió al sistema educatiu públic</a:t>
            </a:r>
          </a:p>
          <a:p>
            <a:pPr marL="366713" lvl="1" indent="-366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500" dirty="0">
                <a:latin typeface="+mn-lt"/>
                <a:cs typeface="+mn-cs"/>
              </a:rPr>
              <a:t>Es deixen de banda les matèries més creatives, orientat a obtenir bons resultats a PISA.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/>
          </p:cNvSpPr>
          <p:nvPr/>
        </p:nvSpPr>
        <p:spPr bwMode="auto">
          <a:xfrm>
            <a:off x="255588" y="873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4500">
                <a:latin typeface="Calibri" pitchFamily="34" charset="0"/>
              </a:rPr>
              <a:t>PERQUÈ ESTEM EN CONTRA?</a:t>
            </a:r>
          </a:p>
        </p:txBody>
      </p:sp>
      <p:pic>
        <p:nvPicPr>
          <p:cNvPr id="18434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225" y="0"/>
            <a:ext cx="21367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250825" y="1341438"/>
            <a:ext cx="845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800" b="1" u="sng">
                <a:latin typeface="Calibri" pitchFamily="34" charset="0"/>
              </a:rPr>
              <a:t>Pèrdua d’autonomia i decisió</a:t>
            </a:r>
            <a:endParaRPr lang="es-ES" sz="2800" u="sng">
              <a:latin typeface="Calibri" pitchFamily="34" charset="0"/>
            </a:endParaRP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250825" y="1916113"/>
            <a:ext cx="85693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 algn="just">
              <a:buFont typeface="Arial" charset="0"/>
              <a:buChar char="•"/>
            </a:pPr>
            <a:r>
              <a:rPr lang="ca-ES" sz="2500">
                <a:latin typeface="Calibri" pitchFamily="34" charset="0"/>
              </a:rPr>
              <a:t>El </a:t>
            </a:r>
            <a:r>
              <a:rPr lang="ca-ES" sz="2500" b="1">
                <a:latin typeface="Calibri" pitchFamily="34" charset="0"/>
              </a:rPr>
              <a:t>Consell Escolar</a:t>
            </a:r>
            <a:r>
              <a:rPr lang="ca-ES" sz="2500">
                <a:latin typeface="Calibri" pitchFamily="34" charset="0"/>
              </a:rPr>
              <a:t> deixa de ser òrgan de decisió.</a:t>
            </a:r>
          </a:p>
          <a:p>
            <a:pPr marL="342900" lvl="1" indent="-342900" algn="just">
              <a:buFont typeface="Arial" charset="0"/>
              <a:buChar char="•"/>
            </a:pPr>
            <a:r>
              <a:rPr lang="ca-ES" sz="2500">
                <a:latin typeface="Calibri" pitchFamily="34" charset="0"/>
              </a:rPr>
              <a:t>Els </a:t>
            </a:r>
            <a:r>
              <a:rPr lang="ca-ES" sz="2500" b="1">
                <a:latin typeface="Calibri" pitchFamily="34" charset="0"/>
              </a:rPr>
              <a:t>pares no podran decidir </a:t>
            </a:r>
            <a:r>
              <a:rPr lang="ca-ES" sz="2500">
                <a:latin typeface="Calibri" pitchFamily="34" charset="0"/>
              </a:rPr>
              <a:t>cap aspecte sobre el centre.</a:t>
            </a:r>
          </a:p>
          <a:p>
            <a:pPr marL="342900" lvl="1" indent="-342900" algn="just">
              <a:buFont typeface="Arial" charset="0"/>
              <a:buChar char="•"/>
            </a:pPr>
            <a:r>
              <a:rPr lang="ca-ES" sz="2800">
                <a:latin typeface="Calibri" pitchFamily="34" charset="0"/>
              </a:rPr>
              <a:t>El </a:t>
            </a:r>
            <a:r>
              <a:rPr lang="ca-ES" sz="2800" b="1">
                <a:latin typeface="Calibri" pitchFamily="34" charset="0"/>
              </a:rPr>
              <a:t>director</a:t>
            </a:r>
            <a:r>
              <a:rPr lang="ca-ES" sz="2800">
                <a:latin typeface="Calibri" pitchFamily="34" charset="0"/>
              </a:rPr>
              <a:t> dels centres escolars serà un mer </a:t>
            </a:r>
            <a:r>
              <a:rPr lang="ca-ES" sz="2800" b="1">
                <a:latin typeface="Calibri" pitchFamily="34" charset="0"/>
              </a:rPr>
              <a:t>gestor,</a:t>
            </a:r>
            <a:r>
              <a:rPr lang="ca-ES" sz="2800">
                <a:latin typeface="Calibri" pitchFamily="34" charset="0"/>
              </a:rPr>
              <a:t> i el projecte educatiu quedarà relegat a criteris d’especialització i econòmics fent que els centres i alumnes es segreguin segons aquests criteris.</a:t>
            </a:r>
            <a:endParaRPr lang="ca-ES" sz="2500">
              <a:latin typeface="Calibri" pitchFamily="34" charset="0"/>
            </a:endParaRP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63538" y="5653088"/>
            <a:ext cx="84566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300" b="1">
                <a:solidFill>
                  <a:srgbClr val="FF0000"/>
                </a:solidFill>
                <a:latin typeface="Calibri" pitchFamily="34" charset="0"/>
              </a:rPr>
              <a:t>Pèrdua de democràcia i participació en els centres</a:t>
            </a:r>
            <a:endParaRPr lang="ca-ES" sz="23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 txBox="1">
            <a:spLocks/>
          </p:cNvSpPr>
          <p:nvPr/>
        </p:nvSpPr>
        <p:spPr bwMode="auto">
          <a:xfrm>
            <a:off x="255588" y="873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4500">
                <a:latin typeface="Calibri" pitchFamily="34" charset="0"/>
              </a:rPr>
              <a:t>PERQUÈ ESTEM EN CONTRA?</a:t>
            </a:r>
          </a:p>
        </p:txBody>
      </p:sp>
      <p:pic>
        <p:nvPicPr>
          <p:cNvPr id="19458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225" y="0"/>
            <a:ext cx="21367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13"/>
          <p:cNvSpPr>
            <a:spLocks noChangeArrowheads="1"/>
          </p:cNvSpPr>
          <p:nvPr/>
        </p:nvSpPr>
        <p:spPr bwMode="auto">
          <a:xfrm>
            <a:off x="250825" y="1341438"/>
            <a:ext cx="845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800" b="1" u="sng">
                <a:latin typeface="Calibri" pitchFamily="34" charset="0"/>
              </a:rPr>
              <a:t>Model segregacionista</a:t>
            </a:r>
            <a:endParaRPr lang="es-ES" sz="2800" u="sng">
              <a:latin typeface="Calibri" pitchFamily="34" charset="0"/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363538" y="5427663"/>
            <a:ext cx="8456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a-ES" sz="2800" b="1">
                <a:solidFill>
                  <a:srgbClr val="FF0000"/>
                </a:solidFill>
                <a:latin typeface="Calibri" pitchFamily="34" charset="0"/>
              </a:rPr>
              <a:t>L’educació és el futur de la societat. De com l’encarem avui en dependrà com seran els nostres fills demà</a:t>
            </a:r>
            <a:endParaRPr lang="ca-ES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250825" y="1916113"/>
            <a:ext cx="85693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ca-ES" sz="2800">
                <a:latin typeface="Calibri" pitchFamily="34" charset="0"/>
              </a:rPr>
              <a:t>Permet la publicació de llistats de centres segons resultats, orientant l’utilització d’aquestes llistes amb fins discriminatoris, segregadors i no educatius.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ca-ES" sz="2800">
                <a:latin typeface="Calibri" pitchFamily="34" charset="0"/>
              </a:rPr>
              <a:t>Els centres amb millors resultats ompliran totes les places, i no rebran alumnes d’escolarització tardia.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ca-ES" sz="2800">
                <a:latin typeface="Calibri" pitchFamily="34" charset="0"/>
              </a:rPr>
              <a:t>Amb la supressió de docents i recursos, i augment de la ratio, és previsible que els centres públics es veuran afectats.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471488" y="24923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4500">
                <a:latin typeface="Calibri" pitchFamily="34" charset="0"/>
              </a:rPr>
              <a:t>Gràcies a tots i totes</a:t>
            </a:r>
          </a:p>
          <a:p>
            <a:pPr algn="ctr"/>
            <a:r>
              <a:rPr lang="es-ES" sz="4500">
                <a:latin typeface="Calibri" pitchFamily="34" charset="0"/>
              </a:rPr>
              <a:t>per la vostra assistència</a:t>
            </a:r>
          </a:p>
        </p:txBody>
      </p:sp>
      <p:pic>
        <p:nvPicPr>
          <p:cNvPr id="20482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3938" y="0"/>
            <a:ext cx="304006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5365750" y="6308725"/>
            <a:ext cx="3746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  <a:hlinkClick r:id="rId3"/>
              </a:rPr>
              <a:t>http://afapacocandel.wordpress.com/</a:t>
            </a:r>
            <a:endParaRPr lang="es-ES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386</Words>
  <Application>Microsoft Office PowerPoint</Application>
  <PresentationFormat>Presentació en pantalla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Diapositiva 1</vt:lpstr>
      <vt:lpstr>QUÈ ÉS LA LOMCE?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ile</dc:creator>
  <cp:lastModifiedBy>Cristina</cp:lastModifiedBy>
  <cp:revision>23</cp:revision>
  <dcterms:created xsi:type="dcterms:W3CDTF">2012-12-13T08:37:54Z</dcterms:created>
  <dcterms:modified xsi:type="dcterms:W3CDTF">2012-12-18T11:24:30Z</dcterms:modified>
</cp:coreProperties>
</file>